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Roboto Black"/>
      <p:bold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Black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Black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21867e0878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121867e0878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1a164e8eb8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11a164e8eb8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21867e0878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121867e0878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" name="Google Shape;11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" name="Google Shape;13;p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" name="Google Shape;16;p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" name="Google Shape;17;p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" name="Google Shape;106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7" name="Google Shape;107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1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11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3" name="Google Shape;113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4" name="Google Shape;114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" name="Google Shape;115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" name="Google Shape;116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" name="Google Shape;119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0" name="Google Shape;120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Google Shape;122;p1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4" name="Google Shape;124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5" name="Google Shape;125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" name="Google Shape;126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" name="Google Shape;127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" name="Google Shape;13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1" name="Google Shape;13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13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6" name="Google Shape;136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7" name="Google Shape;137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8" name="Google Shape;138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" name="Google Shape;139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2" name="Google Shape;142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" name="Google Shape;144;p1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" name="Google Shape;152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3" name="Google Shape;153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" name="Google Shape;155;p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6" name="Google Shape;156;p1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7" name="Google Shape;157;p1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8" name="Google Shape;15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9" name="Google Shape;159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0" name="Google Shape;160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1" name="Google Shape;161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2" name="Google Shape;162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65" name="Google Shape;165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6" name="Google Shape;166;p1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7" name="Google Shape;167;p1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8" name="Google Shape;168;p1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9" name="Google Shape;169;p1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2" name="Google Shape;172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3" name="Google Shape;173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8" name="Google Shape;178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8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i="0" sz="6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i="0" lang="pt-BR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Nome da empresa</a:t>
            </a:r>
            <a:endParaRPr b="0" i="0" sz="6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b="1" i="0" sz="6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 1">
  <p:cSld name="SECTION_HEADER_2_1">
    <p:bg>
      <p:bgPr>
        <a:solidFill>
          <a:srgbClr val="B7B7B7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830394" y="1191277"/>
            <a:ext cx="745763" cy="45826"/>
            <a:chOff x="4580561" y="2589004"/>
            <a:chExt cx="1064464" cy="25200"/>
          </a:xfrm>
        </p:grpSpPr>
        <p:sp>
          <p:nvSpPr>
            <p:cNvPr id="21" name="Google Shape;21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5" name="Google Shape;25;p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" name="Google Shape;26;p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" name="Google Shape;27;p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" name="Google Shape;28;p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1" name="Google Shape;31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" name="Google Shape;33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5" name="Google Shape;35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" name="Google Shape;36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" name="Google Shape;37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" name="Google Shape;38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41" name="Google Shape;41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" name="Google Shape;43;p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6" name="Google Shape;46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" name="Google Shape;47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" name="Google Shape;48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" name="Google Shape;49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51" name="Google Shape;51;p6"/>
          <p:cNvPicPr preferRelativeResize="0"/>
          <p:nvPr/>
        </p:nvPicPr>
        <p:blipFill rotWithShape="1">
          <a:blip r:embed="rId2">
            <a:alphaModFix/>
          </a:blip>
          <a:srcRect b="23590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" name="Google Shape;53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4" name="Google Shape;54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" name="Google Shape;56;p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9" name="Google Shape;59;p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i="0" sz="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0" name="Google Shape;60;p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i="0" lang="pt-BR" sz="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Nome da empresa</a:t>
            </a:r>
            <a:endParaRPr b="0" i="0" sz="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" name="Google Shape;61;p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b="1" i="0" sz="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63" name="Google Shape;63;p7"/>
          <p:cNvPicPr preferRelativeResize="0"/>
          <p:nvPr/>
        </p:nvPicPr>
        <p:blipFill rotWithShape="1">
          <a:blip r:embed="rId2">
            <a:alphaModFix/>
          </a:blip>
          <a:srcRect b="23590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" name="Google Shape;65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6" name="Google Shape;66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9" name="Google Shape;69;p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0" name="Google Shape;70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1" name="Google Shape;71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" name="Google Shape;72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" name="Google Shape;73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" name="Google Shape;74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" name="Google Shape;77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8" name="Google Shape;78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" name="Google Shape;80;p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1" name="Google Shape;81;p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2" name="Google Shape;82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3" name="Google Shape;83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" name="Google Shape;84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" name="Google Shape;85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6" name="Google Shape;86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0" name="Google Shape;90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1" name="Google Shape;91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2" name="Google Shape;92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3" name="Google Shape;93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" name="Google Shape;94;p9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96" name="Google Shape;96;p10"/>
          <p:cNvPicPr preferRelativeResize="0"/>
          <p:nvPr/>
        </p:nvPicPr>
        <p:blipFill rotWithShape="1">
          <a:blip r:embed="rId2">
            <a:alphaModFix/>
          </a:blip>
          <a:srcRect b="11970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9" name="Google Shape;99;p10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0" name="Google Shape;100;p10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" name="Google Shape;101;p10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" name="Google Shape;102;p10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10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Relationship Id="rId7" Type="http://schemas.openxmlformats.org/officeDocument/2006/relationships/slide" Target="/ppt/slides/slide6.xml"/><Relationship Id="rId8" Type="http://schemas.openxmlformats.org/officeDocument/2006/relationships/slide" Target="/ppt/slides/slide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hyperlink" Target="https://tibd.pucminas.site/" TargetMode="External"/><Relationship Id="rId5" Type="http://schemas.openxmlformats.org/officeDocument/2006/relationships/hyperlink" Target="https://tibd.pucminas.site/" TargetMode="External"/><Relationship Id="rId6" Type="http://schemas.openxmlformats.org/officeDocument/2006/relationships/hyperlink" Target="https://tibd.pucminas.site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/>
          <p:nvPr>
            <p:ph type="title"/>
          </p:nvPr>
        </p:nvSpPr>
        <p:spPr>
          <a:xfrm>
            <a:off x="696125" y="1125925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4800">
                <a:solidFill>
                  <a:schemeClr val="dk1"/>
                </a:solidFill>
              </a:rPr>
              <a:t>Doação para caridade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729450" y="2431375"/>
            <a:ext cx="6172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C6A1"/>
              </a:buClr>
              <a:buSzPts val="1400"/>
              <a:buFont typeface="Lato"/>
              <a:buChar char="♡"/>
            </a:pPr>
            <a:r>
              <a:rPr b="0" i="0" lang="pt-BR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</a:t>
            </a: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ernardo Souza Cardoso</a:t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C6A1"/>
              </a:buClr>
              <a:buSzPts val="1400"/>
              <a:buFont typeface="Lato"/>
              <a:buChar char="♡"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Luisa Nogueira Campos Silva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C6A1"/>
              </a:buClr>
              <a:buSzPts val="1400"/>
              <a:buFont typeface="Lato"/>
              <a:buChar char="♡"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Pedro Henrique Lopes Costa</a:t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C6A1"/>
              </a:buClr>
              <a:buSzPts val="1400"/>
              <a:buFont typeface="Lato"/>
              <a:buChar char="♡"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Victor Lopes Azevedo Araújo</a:t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729450" y="1902450"/>
            <a:ext cx="529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Trabalho Interdisciplinar: Bancos de Dados</a:t>
            </a:r>
            <a:endParaRPr b="0" i="0" sz="1400" u="none" cap="none" strike="noStrike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89" name="Google Shape;18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03975" y="1166250"/>
            <a:ext cx="748152" cy="7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Índice</a:t>
            </a:r>
            <a:endParaRPr/>
          </a:p>
        </p:txBody>
      </p:sp>
      <p:sp>
        <p:nvSpPr>
          <p:cNvPr id="195" name="Google Shape;195;p20"/>
          <p:cNvSpPr txBox="1"/>
          <p:nvPr/>
        </p:nvSpPr>
        <p:spPr>
          <a:xfrm>
            <a:off x="729450" y="2118000"/>
            <a:ext cx="7288800" cy="24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pt-BR" sz="1300" cap="none" strike="noStrike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#1 - </a:t>
            </a:r>
            <a:r>
              <a:rPr b="1" lang="pt-BR" sz="1300" u="sng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Especificação funcional</a:t>
            </a:r>
            <a:endParaRPr b="1" sz="1300" u="sng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sz="1300" u="sng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pt-BR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#2 - </a:t>
            </a:r>
            <a:r>
              <a:rPr b="1" lang="pt-BR" sz="1300" u="sng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Modelos conceitual</a:t>
            </a:r>
            <a:endParaRPr b="1" sz="1300" u="sng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sz="1300" u="sng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pt-BR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#3 - </a:t>
            </a:r>
            <a:r>
              <a:rPr b="1" lang="pt-BR" sz="1300" u="sng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Modelo relacional</a:t>
            </a:r>
            <a:endParaRPr b="1" sz="1300" u="sng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sz="1300" u="sng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pt-BR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#4 - </a:t>
            </a:r>
            <a:r>
              <a:rPr b="1" lang="pt-BR" sz="1300" u="sng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Modelo </a:t>
            </a:r>
            <a:r>
              <a:rPr b="1" lang="pt-BR" sz="1300" u="sng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lógico</a:t>
            </a:r>
            <a:endParaRPr b="1" sz="1300" u="sng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sz="1300" u="sng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lang="pt-BR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#5 - </a:t>
            </a:r>
            <a:r>
              <a:rPr b="1" lang="pt-BR" sz="1300" u="sng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Demonstração front-end</a:t>
            </a:r>
            <a:endParaRPr b="1" sz="1300" u="sng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pt-BR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1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type="title"/>
          </p:nvPr>
        </p:nvSpPr>
        <p:spPr>
          <a:xfrm>
            <a:off x="727650" y="6268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Requisitos funcionais</a:t>
            </a:r>
            <a:endParaRPr sz="2400"/>
          </a:p>
        </p:txBody>
      </p:sp>
      <p:sp>
        <p:nvSpPr>
          <p:cNvPr id="202" name="Google Shape;202;p21"/>
          <p:cNvSpPr/>
          <p:nvPr/>
        </p:nvSpPr>
        <p:spPr>
          <a:xfrm>
            <a:off x="805650" y="1545475"/>
            <a:ext cx="328800" cy="328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3" name="Google Shape;203;p21"/>
          <p:cNvSpPr txBox="1"/>
          <p:nvPr/>
        </p:nvSpPr>
        <p:spPr>
          <a:xfrm>
            <a:off x="1212400" y="1545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</a:t>
            </a: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apresenta</a:t>
            </a: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um carrossel de imagens das atuais campanhas de caridade.</a:t>
            </a:r>
            <a:endParaRPr b="0" i="0" sz="11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21"/>
          <p:cNvSpPr/>
          <p:nvPr/>
        </p:nvSpPr>
        <p:spPr>
          <a:xfrm>
            <a:off x="805650" y="1926475"/>
            <a:ext cx="328800" cy="328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5" name="Google Shape;205;p21"/>
          <p:cNvSpPr txBox="1"/>
          <p:nvPr/>
        </p:nvSpPr>
        <p:spPr>
          <a:xfrm>
            <a:off x="1212400" y="1926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</a:t>
            </a: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apresenta </a:t>
            </a: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um slider com as instituições disponíveis de forma individual, com suas respectivas informações.</a:t>
            </a:r>
            <a:endParaRPr b="0" i="0" sz="11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p21"/>
          <p:cNvSpPr/>
          <p:nvPr/>
        </p:nvSpPr>
        <p:spPr>
          <a:xfrm>
            <a:off x="805650" y="3450475"/>
            <a:ext cx="328800" cy="328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1212400" y="3450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Aprimorar a segurança dos sistemas de cadastro e login.</a:t>
            </a:r>
            <a:endParaRPr b="0" i="0" sz="11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1"/>
          <p:cNvSpPr/>
          <p:nvPr/>
        </p:nvSpPr>
        <p:spPr>
          <a:xfrm>
            <a:off x="805650" y="2688475"/>
            <a:ext cx="328800" cy="3288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9" name="Google Shape;209;p21"/>
          <p:cNvSpPr txBox="1"/>
          <p:nvPr/>
        </p:nvSpPr>
        <p:spPr>
          <a:xfrm>
            <a:off x="1212400" y="2688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</a:t>
            </a: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apresenta sistema de notícias individuais para cada instituição cadastrada.</a:t>
            </a:r>
            <a:endParaRPr b="0" i="0" sz="11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21"/>
          <p:cNvSpPr/>
          <p:nvPr/>
        </p:nvSpPr>
        <p:spPr>
          <a:xfrm>
            <a:off x="805650" y="2307475"/>
            <a:ext cx="328800" cy="328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1" name="Google Shape;211;p21"/>
          <p:cNvSpPr txBox="1"/>
          <p:nvPr/>
        </p:nvSpPr>
        <p:spPr>
          <a:xfrm>
            <a:off x="1212400" y="2307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</a:t>
            </a: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permite </a:t>
            </a: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ao usuário somente visualizar as informações dinâmicas das instituições e blogs.</a:t>
            </a:r>
            <a:endParaRPr b="0" i="0" sz="11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1"/>
          <p:cNvSpPr/>
          <p:nvPr/>
        </p:nvSpPr>
        <p:spPr>
          <a:xfrm>
            <a:off x="805650" y="4212475"/>
            <a:ext cx="328800" cy="328800"/>
          </a:xfrm>
          <a:prstGeom prst="ellipse">
            <a:avLst/>
          </a:prstGeom>
          <a:solidFill>
            <a:srgbClr val="EB5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8</a:t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3" name="Google Shape;213;p21"/>
          <p:cNvSpPr txBox="1"/>
          <p:nvPr/>
        </p:nvSpPr>
        <p:spPr>
          <a:xfrm>
            <a:off x="1212400" y="4212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Implementação de banco de dados em todo o site.</a:t>
            </a:r>
            <a:endParaRPr b="0" i="0" sz="11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805650" y="4593475"/>
            <a:ext cx="328800" cy="328800"/>
          </a:xfrm>
          <a:prstGeom prst="ellipse">
            <a:avLst/>
          </a:prstGeom>
          <a:solidFill>
            <a:srgbClr val="EB5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9</a:t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5" name="Google Shape;215;p21"/>
          <p:cNvSpPr txBox="1"/>
          <p:nvPr/>
        </p:nvSpPr>
        <p:spPr>
          <a:xfrm>
            <a:off x="1212400" y="4593475"/>
            <a:ext cx="7203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Implementação do machine learning.</a:t>
            </a:r>
            <a:endParaRPr b="0" i="0" sz="11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1"/>
          <p:cNvSpPr/>
          <p:nvPr/>
        </p:nvSpPr>
        <p:spPr>
          <a:xfrm>
            <a:off x="8594100" y="634975"/>
            <a:ext cx="245100" cy="240000"/>
          </a:xfrm>
          <a:prstGeom prst="ellipse">
            <a:avLst/>
          </a:prstGeom>
          <a:solidFill>
            <a:srgbClr val="EB5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7" name="Google Shape;217;p21"/>
          <p:cNvSpPr/>
          <p:nvPr/>
        </p:nvSpPr>
        <p:spPr>
          <a:xfrm>
            <a:off x="8594100" y="939775"/>
            <a:ext cx="245100" cy="2400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8" name="Google Shape;218;p21"/>
          <p:cNvSpPr/>
          <p:nvPr/>
        </p:nvSpPr>
        <p:spPr>
          <a:xfrm>
            <a:off x="8594100" y="1244575"/>
            <a:ext cx="245100" cy="2400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9" name="Google Shape;219;p21"/>
          <p:cNvSpPr txBox="1"/>
          <p:nvPr/>
        </p:nvSpPr>
        <p:spPr>
          <a:xfrm>
            <a:off x="7265200" y="601075"/>
            <a:ext cx="1329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Pendente</a:t>
            </a:r>
            <a:endParaRPr b="1" i="0" sz="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1"/>
          <p:cNvSpPr txBox="1"/>
          <p:nvPr/>
        </p:nvSpPr>
        <p:spPr>
          <a:xfrm>
            <a:off x="7360500" y="905875"/>
            <a:ext cx="1233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Melhorias</a:t>
            </a:r>
            <a:endParaRPr b="1" i="0" sz="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21"/>
          <p:cNvSpPr txBox="1"/>
          <p:nvPr/>
        </p:nvSpPr>
        <p:spPr>
          <a:xfrm>
            <a:off x="7360500" y="1210675"/>
            <a:ext cx="1233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Implementados</a:t>
            </a:r>
            <a:endParaRPr b="1" i="0" sz="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21"/>
          <p:cNvSpPr/>
          <p:nvPr/>
        </p:nvSpPr>
        <p:spPr>
          <a:xfrm>
            <a:off x="805650" y="3069475"/>
            <a:ext cx="328800" cy="328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3" name="Google Shape;223;p21"/>
          <p:cNvSpPr txBox="1"/>
          <p:nvPr/>
        </p:nvSpPr>
        <p:spPr>
          <a:xfrm>
            <a:off x="1212400" y="3069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</a:t>
            </a: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permite ao usuário, se logado e proprietário, alterar informações e notícias da instituição.</a:t>
            </a:r>
            <a:endParaRPr b="0" i="0" sz="11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21"/>
          <p:cNvSpPr/>
          <p:nvPr/>
        </p:nvSpPr>
        <p:spPr>
          <a:xfrm>
            <a:off x="805650" y="3831475"/>
            <a:ext cx="328800" cy="328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7</a:t>
            </a:r>
            <a:endParaRPr b="1" i="0" sz="8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5" name="Google Shape;225;p21"/>
          <p:cNvSpPr txBox="1"/>
          <p:nvPr/>
        </p:nvSpPr>
        <p:spPr>
          <a:xfrm>
            <a:off x="1212400" y="3831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Adicionar exceções</a:t>
            </a: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aos sistemas de cadastro, login e notícias.</a:t>
            </a:r>
            <a:endParaRPr b="0" i="0" sz="11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1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rgbClr val="FFFFFF"/>
                </a:solidFill>
              </a:rPr>
              <a:t>3</a:t>
            </a:r>
            <a:endParaRPr b="1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 txBox="1"/>
          <p:nvPr>
            <p:ph type="title"/>
          </p:nvPr>
        </p:nvSpPr>
        <p:spPr>
          <a:xfrm>
            <a:off x="727800" y="643925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>
                <a:solidFill>
                  <a:schemeClr val="dk2"/>
                </a:solidFill>
              </a:rPr>
              <a:t>Modelo conceitual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232" name="Google Shape;232;p22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rgbClr val="FFFFFF"/>
                </a:solidFill>
              </a:rPr>
              <a:t>4</a:t>
            </a:r>
            <a:endParaRPr b="1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7975" y="1246975"/>
            <a:ext cx="6202597" cy="348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/>
          <p:nvPr>
            <p:ph type="title"/>
          </p:nvPr>
        </p:nvSpPr>
        <p:spPr>
          <a:xfrm>
            <a:off x="727800" y="643925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>
                <a:solidFill>
                  <a:schemeClr val="dk2"/>
                </a:solidFill>
              </a:rPr>
              <a:t>Modelo relacional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239" name="Google Shape;239;p23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rgbClr val="FFFFFF"/>
                </a:solidFill>
              </a:rPr>
              <a:t>4</a:t>
            </a:r>
            <a:endParaRPr b="1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800" y="1614075"/>
            <a:ext cx="7053526" cy="297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4"/>
          <p:cNvSpPr txBox="1"/>
          <p:nvPr>
            <p:ph type="title"/>
          </p:nvPr>
        </p:nvSpPr>
        <p:spPr>
          <a:xfrm>
            <a:off x="727800" y="643925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>
                <a:solidFill>
                  <a:schemeClr val="dk2"/>
                </a:solidFill>
              </a:rPr>
              <a:t>Modelo lógico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246" name="Google Shape;246;p24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rgbClr val="FFFFFF"/>
                </a:solidFill>
              </a:rPr>
              <a:t>5</a:t>
            </a:r>
            <a:endParaRPr b="1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0763" y="1739850"/>
            <a:ext cx="701992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5"/>
          <p:cNvSpPr txBox="1"/>
          <p:nvPr>
            <p:ph type="title"/>
          </p:nvPr>
        </p:nvSpPr>
        <p:spPr>
          <a:xfrm>
            <a:off x="727650" y="6268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2400"/>
              <a:t>Demonstração front-end</a:t>
            </a:r>
            <a:endParaRPr sz="2400"/>
          </a:p>
        </p:txBody>
      </p:sp>
      <p:pic>
        <p:nvPicPr>
          <p:cNvPr id="253" name="Google Shape;253;p25"/>
          <p:cNvPicPr preferRelativeResize="0"/>
          <p:nvPr/>
        </p:nvPicPr>
        <p:blipFill rotWithShape="1">
          <a:blip r:embed="rId3">
            <a:alphaModFix/>
          </a:blip>
          <a:srcRect b="68" l="0" r="0" t="69"/>
          <a:stretch/>
        </p:blipFill>
        <p:spPr>
          <a:xfrm>
            <a:off x="5325975" y="807325"/>
            <a:ext cx="2586941" cy="36766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28575">
              <a:srgbClr val="000000">
                <a:alpha val="49803"/>
              </a:srgbClr>
            </a:outerShdw>
          </a:effectLst>
        </p:spPr>
      </p:pic>
      <p:sp>
        <p:nvSpPr>
          <p:cNvPr id="254" name="Google Shape;254;p25"/>
          <p:cNvSpPr txBox="1"/>
          <p:nvPr/>
        </p:nvSpPr>
        <p:spPr>
          <a:xfrm>
            <a:off x="727650" y="1525050"/>
            <a:ext cx="384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</a:t>
            </a:r>
            <a:r>
              <a:rPr b="0" i="0" lang="pt-BR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equipe d</a:t>
            </a: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esenvolveu o website front-end e disponibiliza abaixo o link para acesso e testes</a:t>
            </a:r>
            <a:r>
              <a:rPr b="0" i="0" lang="pt-BR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sng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Para acessar o ambient</a:t>
            </a:r>
            <a:r>
              <a:rPr b="1" lang="pt-BR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</a:t>
            </a:r>
            <a:r>
              <a:rPr b="1" i="0" lang="pt-BR" sz="1200" u="sng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, clique aqui.</a:t>
            </a:r>
            <a:endParaRPr b="1" i="0" sz="1200" u="sng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5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rgbClr val="FFFFFF"/>
                </a:solidFill>
              </a:rPr>
              <a:t>6</a:t>
            </a:r>
            <a:endParaRPr b="1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 txBox="1"/>
          <p:nvPr>
            <p:ph type="title"/>
          </p:nvPr>
        </p:nvSpPr>
        <p:spPr>
          <a:xfrm>
            <a:off x="599100" y="82420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pt-BR"/>
              <a:t>Obrigado!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t/>
            </a:r>
            <a:endParaRPr sz="6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pt-BR"/>
              <a:t>❤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pt-BR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21D19F"/>
      </a:dk1>
      <a:lt1>
        <a:srgbClr val="FFFFFF"/>
      </a:lt1>
      <a:dk2>
        <a:srgbClr val="1A1A1A"/>
      </a:dk2>
      <a:lt2>
        <a:srgbClr val="E9EDEE"/>
      </a:lt2>
      <a:accent1>
        <a:srgbClr val="333333"/>
      </a:accent1>
      <a:accent2>
        <a:srgbClr val="6AA4C8"/>
      </a:accent2>
      <a:accent3>
        <a:srgbClr val="33A1FD"/>
      </a:accent3>
      <a:accent4>
        <a:srgbClr val="A2FFE8"/>
      </a:accent4>
      <a:accent5>
        <a:srgbClr val="0048FF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